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72" r:id="rId4"/>
    <p:sldId id="260" r:id="rId5"/>
    <p:sldId id="258" r:id="rId6"/>
    <p:sldId id="257" r:id="rId7"/>
    <p:sldId id="262" r:id="rId8"/>
    <p:sldId id="264" r:id="rId9"/>
    <p:sldId id="266" r:id="rId10"/>
    <p:sldId id="267" r:id="rId11"/>
    <p:sldId id="268" r:id="rId12"/>
  </p:sldIdLst>
  <p:sldSz cx="9144000" cy="6858000" type="screen4x3"/>
  <p:notesSz cx="6781800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Foundation Handwriting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T User" initials="" lastIdx="1" clrIdx="0"/>
  <p:cmAuthor id="1" name="Lorraine HUSAREK" initials="LH" lastIdx="1" clrIdx="1">
    <p:extLst>
      <p:ext uri="{19B8F6BF-5375-455C-9EA6-DF929625EA0E}">
        <p15:presenceInfo xmlns:p15="http://schemas.microsoft.com/office/powerpoint/2012/main" userId="Lorraine HUS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C8"/>
    <a:srgbClr val="99FFCC"/>
    <a:srgbClr val="996633"/>
    <a:srgbClr val="6699FF"/>
    <a:srgbClr val="660066"/>
    <a:srgbClr val="FFFF99"/>
    <a:srgbClr val="FF66CC"/>
    <a:srgbClr val="97D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728" autoAdjust="0"/>
  </p:normalViewPr>
  <p:slideViewPr>
    <p:cSldViewPr>
      <p:cViewPr varScale="1">
        <p:scale>
          <a:sx n="40" d="100"/>
          <a:sy n="40" d="100"/>
        </p:scale>
        <p:origin x="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01T16:18:44.242" idx="1">
    <p:pos x="10" y="10"/>
    <p:text/>
    <p:extLst>
      <p:ext uri="{C676402C-5697-4E1C-873F-D02D1690AC5C}">
        <p15:threadingInfo xmlns:p15="http://schemas.microsoft.com/office/powerpoint/2012/main" timeZoneBias="-6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6C33F-25CC-47C0-854D-822A6003EFD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F738-2F8C-4DF6-97B7-C9CBDF91C85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DB48-9C03-4DB1-917F-47CB1A4880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AB711-1420-49DE-8D92-869E634B6D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E53D-AB04-45C1-9253-0E52D149B2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C7EF-4154-43A3-92CF-ED67837FBF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275D0-52AE-4E4F-9D40-483E4EE6CC1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6CFD-314D-470A-8B25-48791C66E52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FBA9-01D2-4ADB-9279-5A45ACB4D7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DAAE-02A8-46DE-BFC0-CB48CC4063C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0C04-5C7E-460D-9F5F-1BE80A1302E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9C87B-6640-4436-86F3-00DC254E0B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F51CB-F473-454F-83F8-1DDE6D921F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DE5FD-CEF1-48E6-B7A3-9EEA83B7BB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nrithcity.spydus.com/cgi-bin/spydus.exe/ENQ/OPAC/BIBENQ?QRY=BIBITM%3e%20ITMCOLX:%20FJUNIORPR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8039">
            <a:off x="248387" y="637111"/>
            <a:ext cx="2942360" cy="1654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1700808"/>
            <a:ext cx="5760640" cy="46474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mtClean="0"/>
              <a:t> POWERPOINT OF       </a:t>
            </a:r>
            <a:endParaRPr lang="en-AU" sz="4400" dirty="0" smtClean="0"/>
          </a:p>
          <a:p>
            <a:pPr algn="ctr"/>
            <a:r>
              <a:rPr lang="en-AU" sz="4400" dirty="0" smtClean="0"/>
              <a:t>HOW   TO  LOG  ON  THE  BOOKS   YOU  HAVE   READY   SO  THAT  YOU CAN  GET  YOUR  PRC CERTIFICATE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85904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>
                <a:latin typeface="Foundation Handwriting" pitchFamily="34" charset="0"/>
              </a:rPr>
              <a:t>Registering books</a:t>
            </a:r>
          </a:p>
        </p:txBody>
      </p:sp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513" y="1190625"/>
            <a:ext cx="88185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268538" y="3500438"/>
            <a:ext cx="4248150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724525" y="2997200"/>
            <a:ext cx="2447925" cy="83099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dirty="0">
                <a:solidFill>
                  <a:schemeClr val="tx1"/>
                </a:solidFill>
              </a:rPr>
              <a:t>Put the ID number </a:t>
            </a:r>
            <a:r>
              <a:rPr lang="en-AU" sz="1600" dirty="0" smtClean="0">
                <a:solidFill>
                  <a:schemeClr val="tx1"/>
                </a:solidFill>
              </a:rPr>
              <a:t>in this box or the title in this box.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6227763" y="4581525"/>
            <a:ext cx="43180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227763" y="3860800"/>
            <a:ext cx="2447925" cy="83099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dirty="0">
                <a:solidFill>
                  <a:schemeClr val="tx1"/>
                </a:solidFill>
              </a:rPr>
              <a:t>Click add and your information </a:t>
            </a:r>
            <a:r>
              <a:rPr lang="en-AU" sz="1600" dirty="0" smtClean="0">
                <a:solidFill>
                  <a:schemeClr val="tx1"/>
                </a:solidFill>
              </a:rPr>
              <a:t>will appear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below as a read book.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4261" y="1866380"/>
            <a:ext cx="11528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3905251" y="3862387"/>
            <a:ext cx="1890637" cy="1366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5732463"/>
            <a:ext cx="8362950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/>
              <a:t>If you have a school library book the PRC code will be on the inside cover. Type this code in the ID box and click ADD</a:t>
            </a:r>
            <a:endParaRPr lang="en-AU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63513" y="2039963"/>
            <a:ext cx="2085524" cy="288082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Foundation Handwriti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 animBg="1"/>
      <p:bldP spid="19465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20713"/>
            <a:ext cx="8532813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00788" y="1700213"/>
            <a:ext cx="2447925" cy="609600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>
                <a:solidFill>
                  <a:schemeClr val="tx1"/>
                </a:solidFill>
              </a:rPr>
              <a:t>Confirmation that your book was registered.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403350" y="4221163"/>
            <a:ext cx="5400675" cy="15843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859338" y="2276475"/>
            <a:ext cx="1512887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524750" y="3860800"/>
            <a:ext cx="34925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156325" y="2636838"/>
            <a:ext cx="2447925" cy="1323975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>
                <a:solidFill>
                  <a:schemeClr val="tx1"/>
                </a:solidFill>
              </a:rPr>
              <a:t>If you have made a mistake or typed the wrong code you can click on the “REMOVE” button.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00113" y="2781300"/>
            <a:ext cx="2447925" cy="1077913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>
                <a:solidFill>
                  <a:schemeClr val="tx1"/>
                </a:solidFill>
              </a:rPr>
              <a:t>When you finished registering, you can log off by just clicking “log off”.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27088" y="3860800"/>
            <a:ext cx="360362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51403" y="1263182"/>
            <a:ext cx="11528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23528" y="1379856"/>
            <a:ext cx="1944216" cy="288082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Foundation Handwriti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pPr eaLnBrk="1" hangingPunct="1"/>
            <a:r>
              <a:rPr lang="en-AU" sz="4000" dirty="0" smtClean="0"/>
              <a:t>Premier’s Reading Challenge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80728"/>
            <a:ext cx="8280400" cy="13668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              The Challenge runs from</a:t>
            </a:r>
            <a:r>
              <a:rPr lang="en-US" sz="1800" b="1" dirty="0" smtClean="0">
                <a:solidFill>
                  <a:schemeClr val="bg1"/>
                </a:solidFill>
                <a:latin typeface="Comic Sans MS" pitchFamily="66" charset="0"/>
              </a:rPr>
              <a:t> February to August very year.</a:t>
            </a:r>
          </a:p>
          <a:p>
            <a:r>
              <a:rPr lang="en-AU" sz="1800" dirty="0" smtClean="0"/>
              <a:t>Every </a:t>
            </a:r>
            <a:r>
              <a:rPr lang="en-AU" sz="1800" dirty="0"/>
              <a:t>year, </a:t>
            </a:r>
            <a:r>
              <a:rPr lang="en-AU" sz="1800" dirty="0" smtClean="0"/>
              <a:t>Kingswood Public School </a:t>
            </a:r>
            <a:r>
              <a:rPr lang="en-AU" sz="1800" dirty="0"/>
              <a:t>students from </a:t>
            </a:r>
            <a:r>
              <a:rPr lang="en-AU" sz="1800" dirty="0" smtClean="0"/>
              <a:t>Kindergarten to Year 6 are encouraged to </a:t>
            </a:r>
            <a:r>
              <a:rPr lang="en-AU" sz="1800" dirty="0"/>
              <a:t>participate in the NSW Premier’s Reading Challenge, which challenges students to read more often and more widely. </a:t>
            </a:r>
            <a:endParaRPr lang="en-AU" sz="1800" dirty="0" smtClean="0"/>
          </a:p>
          <a:p>
            <a:r>
              <a:rPr lang="en-AU" sz="1800" dirty="0" smtClean="0"/>
              <a:t>Students ES1 &amp; S1 are </a:t>
            </a:r>
            <a:r>
              <a:rPr lang="en-AU" sz="1800" dirty="0"/>
              <a:t>required to </a:t>
            </a:r>
            <a:r>
              <a:rPr lang="en-AU" sz="1800" dirty="0" smtClean="0"/>
              <a:t>listen to 30 books                                                     Students S2 &amp; S3 are required to read by themselves 20 books - 15 </a:t>
            </a:r>
            <a:r>
              <a:rPr lang="en-AU" sz="1800" dirty="0"/>
              <a:t>from the set challenge list and 5 of their own choice </a:t>
            </a:r>
            <a:r>
              <a:rPr lang="en-AU" sz="1800" dirty="0" smtClean="0"/>
              <a:t>from January to August each year. </a:t>
            </a:r>
          </a:p>
          <a:p>
            <a:r>
              <a:rPr lang="en-AU" sz="1800" dirty="0" smtClean="0"/>
              <a:t>Successfully </a:t>
            </a:r>
            <a:r>
              <a:rPr lang="en-AU" sz="1800" dirty="0"/>
              <a:t>completing the Premier’s Reading Challenge alone is an incredible achievement in its own right, but completing the challenge over the course of several years requires dedication and application.</a:t>
            </a:r>
          </a:p>
          <a:p>
            <a:r>
              <a:rPr lang="en-AU" sz="1800" dirty="0"/>
              <a:t>Students who complete the challenge in four separate years are awarded with a Gold certificate, while students who complete it over seven receive a platinum certificate. The highest award possible is the Premier’s Reading Challenge Medal, which is only awarded to students who complete the challenge every year from Year 3 to Year 9.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18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AU" sz="18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31800" y="980728"/>
            <a:ext cx="8280400" cy="1366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b="0" kern="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1400" b="0" kern="0" dirty="0" smtClean="0">
                <a:latin typeface="Comic Sans MS" pitchFamily="66" charset="0"/>
              </a:rPr>
              <a:t>KPS Library books that are part of the challenge have the code written on the inside cover.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400" b="0" kern="0" dirty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400" b="0" kern="0" dirty="0" smtClean="0">
                <a:latin typeface="Comic Sans MS" pitchFamily="66" charset="0"/>
              </a:rPr>
              <a:t>  </a:t>
            </a:r>
            <a:r>
              <a:rPr lang="en-US" sz="1400" b="0" kern="0" dirty="0" err="1" smtClean="0">
                <a:latin typeface="Comic Sans MS" pitchFamily="66" charset="0"/>
              </a:rPr>
              <a:t>Penrith</a:t>
            </a:r>
            <a:r>
              <a:rPr lang="en-US" sz="1400" b="0" kern="0" dirty="0" smtClean="0">
                <a:latin typeface="Comic Sans MS" pitchFamily="66" charset="0"/>
              </a:rPr>
              <a:t> City Library has a great selection of PRC books too. FREE for all residents to join.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400" b="0" kern="0" dirty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400" b="0" kern="0" dirty="0" smtClean="0">
                <a:latin typeface="Comic Sans MS" pitchFamily="66" charset="0"/>
              </a:rPr>
              <a:t>  The library is adjacent to </a:t>
            </a:r>
            <a:r>
              <a:rPr lang="en-US" sz="1400" b="0" kern="0" dirty="0" err="1" smtClean="0">
                <a:latin typeface="Comic Sans MS" pitchFamily="66" charset="0"/>
              </a:rPr>
              <a:t>Penrith</a:t>
            </a:r>
            <a:r>
              <a:rPr lang="en-US" sz="1400" b="0" kern="0" dirty="0" smtClean="0">
                <a:latin typeface="Comic Sans MS" pitchFamily="66" charset="0"/>
              </a:rPr>
              <a:t> </a:t>
            </a:r>
            <a:r>
              <a:rPr lang="en-US" sz="1400" b="0" kern="0" dirty="0" err="1" smtClean="0">
                <a:latin typeface="Comic Sans MS" pitchFamily="66" charset="0"/>
              </a:rPr>
              <a:t>Westfields</a:t>
            </a:r>
            <a:r>
              <a:rPr lang="en-US" sz="1400" b="0" kern="0" dirty="0" smtClean="0">
                <a:latin typeface="Comic Sans MS" pitchFamily="66" charset="0"/>
              </a:rPr>
              <a:t> shopping </a:t>
            </a:r>
            <a:r>
              <a:rPr lang="en-US" sz="1400" b="0" kern="0" dirty="0" err="1" smtClean="0">
                <a:latin typeface="Comic Sans MS" pitchFamily="66" charset="0"/>
              </a:rPr>
              <a:t>centre</a:t>
            </a:r>
            <a:r>
              <a:rPr lang="en-US" sz="1400" b="0" kern="0" dirty="0" smtClean="0">
                <a:latin typeface="Comic Sans MS" pitchFamily="66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400" b="0" kern="0" dirty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400" b="0" kern="0" dirty="0" smtClean="0">
                <a:latin typeface="Comic Sans MS" pitchFamily="66" charset="0"/>
              </a:rPr>
              <a:t>  </a:t>
            </a:r>
            <a:endParaRPr lang="en-AU" sz="1800" b="0" kern="0" dirty="0" smtClean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72723"/>
            <a:ext cx="3456384" cy="2045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2688" y="2204864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hlinkClick r:id="rId3"/>
              </a:rPr>
              <a:t>Penrith City Library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47566"/>
            <a:ext cx="1859532" cy="257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eaLnBrk="1" hangingPunct="1"/>
            <a:r>
              <a:rPr lang="en-AU" sz="3600" dirty="0" smtClean="0"/>
              <a:t>Premier’s Reading Challenge Rules.</a:t>
            </a:r>
          </a:p>
        </p:txBody>
      </p:sp>
      <p:graphicFrame>
        <p:nvGraphicFramePr>
          <p:cNvPr id="11438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746772"/>
              </p:ext>
            </p:extLst>
          </p:nvPr>
        </p:nvGraphicFramePr>
        <p:xfrm>
          <a:off x="250825" y="1268760"/>
          <a:ext cx="8739505" cy="5400328"/>
        </p:xfrm>
        <a:graphic>
          <a:graphicData uri="http://schemas.openxmlformats.org/drawingml/2006/table">
            <a:tbl>
              <a:tblPr/>
              <a:tblGrid>
                <a:gridCol w="106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365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844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Challenge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0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844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Number of books needed to complete the Challenge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0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844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Minimum number of PRC books for your Challenge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0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844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Maximum number of personal choice books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0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844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PRC booklist selection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K-2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30 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25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K-2 , 3-4 , 5-6 , 7-9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3-4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15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3-4 , 5-6 , 7-9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5-6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15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5-6 , 7-9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7-9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15 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5-6 , 7-9 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dirty="0" smtClean="0">
                <a:solidFill>
                  <a:srgbClr val="0000FF"/>
                </a:solidFill>
                <a:latin typeface="Foundation Handwriting" pitchFamily="34" charset="0"/>
              </a:rPr>
              <a:t>After you’ve successfully logged in, this page will show up on your screen.</a:t>
            </a:r>
          </a:p>
        </p:txBody>
      </p:sp>
      <p:pic>
        <p:nvPicPr>
          <p:cNvPr id="20482" name="Picture 4" descr="PRC - Logged in as Shauna D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9" y="1628800"/>
            <a:ext cx="7602537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1630883" y="2749328"/>
            <a:ext cx="636861" cy="49520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1476374" y="3500438"/>
            <a:ext cx="1223417" cy="97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 flipV="1">
            <a:off x="1403350" y="5084763"/>
            <a:ext cx="3240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2267744" y="3964961"/>
            <a:ext cx="4320480" cy="29498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166125" y="2394496"/>
            <a:ext cx="2119041" cy="861774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dirty="0" smtClean="0">
                <a:solidFill>
                  <a:schemeClr val="tx1"/>
                </a:solidFill>
              </a:rPr>
              <a:t>     </a:t>
            </a:r>
            <a:r>
              <a:rPr lang="en-AU" sz="1600" dirty="0" smtClean="0">
                <a:solidFill>
                  <a:schemeClr val="tx1"/>
                </a:solidFill>
              </a:rPr>
              <a:t>This </a:t>
            </a:r>
            <a:r>
              <a:rPr lang="en-AU" sz="1600" dirty="0">
                <a:solidFill>
                  <a:schemeClr val="tx1"/>
                </a:solidFill>
              </a:rPr>
              <a:t>is where </a:t>
            </a:r>
            <a:r>
              <a:rPr lang="en-AU" sz="1600" dirty="0" smtClean="0">
                <a:solidFill>
                  <a:schemeClr val="tx1"/>
                </a:solidFill>
              </a:rPr>
              <a:t>you </a:t>
            </a:r>
            <a:r>
              <a:rPr lang="en-AU" sz="1600" dirty="0">
                <a:solidFill>
                  <a:schemeClr val="tx1"/>
                </a:solidFill>
              </a:rPr>
              <a:t>record the </a:t>
            </a:r>
            <a:r>
              <a:rPr lang="en-AU" sz="1600" dirty="0" smtClean="0">
                <a:solidFill>
                  <a:schemeClr val="tx1"/>
                </a:solidFill>
              </a:rPr>
              <a:t>books</a:t>
            </a:r>
            <a:r>
              <a:rPr lang="en-AU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592537" y="3305975"/>
            <a:ext cx="1655763" cy="83099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 dirty="0">
                <a:solidFill>
                  <a:schemeClr val="tx1"/>
                </a:solidFill>
              </a:rPr>
              <a:t>This is where you get </a:t>
            </a:r>
            <a:r>
              <a:rPr lang="en-AU" sz="1100" dirty="0" smtClean="0">
                <a:solidFill>
                  <a:schemeClr val="tx1"/>
                </a:solidFill>
              </a:rPr>
              <a:t>the</a:t>
            </a:r>
            <a:r>
              <a:rPr lang="en-AU" sz="1200" dirty="0" smtClean="0">
                <a:solidFill>
                  <a:schemeClr val="tx1"/>
                </a:solidFill>
              </a:rPr>
              <a:t> </a:t>
            </a:r>
            <a:r>
              <a:rPr lang="en-AU" sz="1200" dirty="0">
                <a:solidFill>
                  <a:schemeClr val="tx1"/>
                </a:solidFill>
              </a:rPr>
              <a:t>code for </a:t>
            </a:r>
            <a:r>
              <a:rPr lang="en-AU" sz="1200" dirty="0" smtClean="0">
                <a:solidFill>
                  <a:schemeClr val="tx1"/>
                </a:solidFill>
              </a:rPr>
              <a:t>all books in your stage group.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011863" y="3716338"/>
            <a:ext cx="1655762" cy="1384995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400" dirty="0">
                <a:solidFill>
                  <a:schemeClr val="tx1"/>
                </a:solidFill>
              </a:rPr>
              <a:t>This is where you can print a reading log </a:t>
            </a:r>
            <a:r>
              <a:rPr lang="en-AU" sz="1400" dirty="0" smtClean="0">
                <a:solidFill>
                  <a:schemeClr val="tx1"/>
                </a:solidFill>
              </a:rPr>
              <a:t>to write down </a:t>
            </a:r>
            <a:r>
              <a:rPr lang="en-AU" sz="1400" dirty="0">
                <a:solidFill>
                  <a:schemeClr val="tx1"/>
                </a:solidFill>
              </a:rPr>
              <a:t>what your child has read.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203575" y="4797425"/>
            <a:ext cx="2016125" cy="65405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>
                <a:solidFill>
                  <a:schemeClr val="tx1"/>
                </a:solidFill>
              </a:rPr>
              <a:t>This is to log off the website.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5515" y="2325001"/>
            <a:ext cx="10098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643437" y="2386189"/>
            <a:ext cx="1430717" cy="1077218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Quick way to search for the book code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011860" y="2679712"/>
            <a:ext cx="1164275" cy="2568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7092280" y="2936513"/>
            <a:ext cx="1152128" cy="174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Foundation Handwriti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PRC Log in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257300"/>
            <a:ext cx="8496300" cy="5362575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</p:pic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993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323850" y="241637"/>
            <a:ext cx="8496300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dirty="0" smtClean="0">
                <a:solidFill>
                  <a:srgbClr val="CC0000"/>
                </a:solidFill>
              </a:rPr>
              <a:t>NSW PRC website </a:t>
            </a:r>
            <a:r>
              <a:rPr lang="en-AU" dirty="0">
                <a:solidFill>
                  <a:srgbClr val="CC0000"/>
                </a:solidFill>
              </a:rPr>
              <a:t>address: </a:t>
            </a:r>
            <a:r>
              <a:rPr lang="en-AU" sz="2800" dirty="0">
                <a:solidFill>
                  <a:srgbClr val="CC0000"/>
                </a:solidFill>
              </a:rPr>
              <a:t>https://online.det.nsw.edu.au/prc/home.html</a:t>
            </a:r>
            <a:endParaRPr lang="en-AU" sz="2000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276600" y="2420938"/>
            <a:ext cx="2447925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 flipV="1">
            <a:off x="3635375" y="3716338"/>
            <a:ext cx="647700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64163" y="1844675"/>
            <a:ext cx="2757487" cy="3139321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u="sng" dirty="0">
                <a:solidFill>
                  <a:schemeClr val="tx1"/>
                </a:solidFill>
                <a:latin typeface="Comic Sans MS" pitchFamily="66" charset="0"/>
              </a:rPr>
              <a:t>Username</a:t>
            </a:r>
            <a:r>
              <a:rPr lang="en-AU" sz="1400" dirty="0">
                <a:solidFill>
                  <a:schemeClr val="tx1"/>
                </a:solidFill>
                <a:latin typeface="Comic Sans MS" pitchFamily="66" charset="0"/>
              </a:rPr>
              <a:t>: Your Child’s  username is their birth name followed by a dot then your child’s last name. Some will have a number.</a:t>
            </a:r>
          </a:p>
          <a:p>
            <a:r>
              <a:rPr lang="en-AU" sz="1400" dirty="0">
                <a:solidFill>
                  <a:schemeClr val="tx1"/>
                </a:solidFill>
                <a:latin typeface="Comic Sans MS" pitchFamily="66" charset="0"/>
              </a:rPr>
              <a:t>For example: If there was a child called Duncan Jones and he was the 4</a:t>
            </a:r>
            <a:r>
              <a:rPr lang="en-AU" sz="1400" baseline="30000" dirty="0">
                <a:solidFill>
                  <a:schemeClr val="tx1"/>
                </a:solidFill>
                <a:latin typeface="Comic Sans MS" pitchFamily="66" charset="0"/>
              </a:rPr>
              <a:t>th</a:t>
            </a:r>
            <a:r>
              <a:rPr lang="en-AU" sz="1400" dirty="0">
                <a:solidFill>
                  <a:schemeClr val="tx1"/>
                </a:solidFill>
                <a:latin typeface="Comic Sans MS" pitchFamily="66" charset="0"/>
              </a:rPr>
              <a:t> Duncan Jones registered in the DET, his  user name would be </a:t>
            </a:r>
            <a:r>
              <a:rPr lang="en-AU" sz="1400" dirty="0" smtClean="0">
                <a:solidFill>
                  <a:schemeClr val="tx1"/>
                </a:solidFill>
                <a:latin typeface="Comic Sans MS" pitchFamily="66" charset="0"/>
              </a:rPr>
              <a:t>duncan.jones4</a:t>
            </a:r>
          </a:p>
          <a:p>
            <a:endParaRPr lang="en-AU" sz="1400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AU" sz="1400" dirty="0" smtClean="0">
                <a:solidFill>
                  <a:schemeClr val="tx1"/>
                </a:solidFill>
                <a:latin typeface="Comic Sans MS" pitchFamily="66" charset="0"/>
              </a:rPr>
              <a:t>Teachers will provide log on details to students. </a:t>
            </a:r>
            <a:endParaRPr lang="en-A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24075" y="5157788"/>
            <a:ext cx="2757488" cy="36830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800" u="sng">
                <a:solidFill>
                  <a:schemeClr val="tx1"/>
                </a:solidFill>
                <a:latin typeface="Comic Sans MS" pitchFamily="66" charset="0"/>
              </a:rPr>
              <a:t>Password: </a:t>
            </a:r>
            <a:endParaRPr lang="en-AU" sz="16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67544" y="2132856"/>
            <a:ext cx="1944216" cy="288082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Foundation Handwriting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2" grpId="0" animBg="1"/>
      <p:bldP spid="30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>
                <a:latin typeface="Foundation Handwriting" pitchFamily="34" charset="0"/>
              </a:rPr>
              <a:t>Downloading the Book List</a:t>
            </a:r>
            <a:br>
              <a:rPr lang="en-AU" dirty="0" smtClean="0">
                <a:latin typeface="Foundation Handwriting" pitchFamily="34" charset="0"/>
              </a:rPr>
            </a:br>
            <a:r>
              <a:rPr lang="en-AU" dirty="0">
                <a:latin typeface="Foundation Handwriting" pitchFamily="34" charset="0"/>
              </a:rPr>
              <a:t/>
            </a:r>
            <a:br>
              <a:rPr lang="en-AU" dirty="0">
                <a:latin typeface="Foundation Handwriting" pitchFamily="34" charset="0"/>
              </a:rPr>
            </a:br>
            <a:r>
              <a:rPr lang="en-AU" dirty="0" smtClean="0">
                <a:latin typeface="Foundation Handwriting" pitchFamily="34" charset="0"/>
              </a:rPr>
              <a:t>.</a:t>
            </a:r>
          </a:p>
        </p:txBody>
      </p:sp>
      <p:pic>
        <p:nvPicPr>
          <p:cNvPr id="21506" name="Picture 5" descr="PRC - Book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5588"/>
            <a:ext cx="8424862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228184" y="3140967"/>
            <a:ext cx="791741" cy="39598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539750" y="1557338"/>
            <a:ext cx="2447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18250" y="1867169"/>
            <a:ext cx="2952526" cy="861774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1. To </a:t>
            </a:r>
            <a:r>
              <a:rPr lang="en-AU" sz="1600" dirty="0">
                <a:solidFill>
                  <a:schemeClr val="tx1"/>
                </a:solidFill>
              </a:rPr>
              <a:t>download the book list you click on book lists while on the front page</a:t>
            </a:r>
            <a:r>
              <a:rPr lang="en-AU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1793006" y="2759721"/>
            <a:ext cx="906785" cy="72960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355976" y="2287440"/>
            <a:ext cx="1872208" cy="830997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2. Click </a:t>
            </a:r>
            <a:r>
              <a:rPr lang="en-AU" sz="1600" dirty="0">
                <a:solidFill>
                  <a:schemeClr val="tx1"/>
                </a:solidFill>
              </a:rPr>
              <a:t>on </a:t>
            </a:r>
            <a:r>
              <a:rPr lang="en-AU" sz="1600" dirty="0" smtClean="0">
                <a:solidFill>
                  <a:schemeClr val="tx1"/>
                </a:solidFill>
              </a:rPr>
              <a:t>the file for your Stage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35122" y="2298056"/>
            <a:ext cx="11528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218" y="674757"/>
            <a:ext cx="8460844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If you have a school library book the PRC code will be on the inside cover and you don’t need to search here for it.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6" grpId="0" animBg="1"/>
      <p:bldP spid="14347" grpId="0" animBg="1"/>
      <p:bldP spid="143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latin typeface="Foundation Handwriting" pitchFamily="34" charset="0"/>
              </a:rPr>
              <a:t>Book List (PDF version).</a:t>
            </a:r>
          </a:p>
        </p:txBody>
      </p:sp>
      <p:pic>
        <p:nvPicPr>
          <p:cNvPr id="23554" name="Picture 4" descr="book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073150"/>
            <a:ext cx="84677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55" name="Straight Arrow Connector 8"/>
          <p:cNvCxnSpPr>
            <a:cxnSpLocks noChangeShapeType="1"/>
          </p:cNvCxnSpPr>
          <p:nvPr/>
        </p:nvCxnSpPr>
        <p:spPr bwMode="auto">
          <a:xfrm rot="10800000" flipV="1">
            <a:off x="827088" y="2349500"/>
            <a:ext cx="3024187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3059113" y="1989138"/>
            <a:ext cx="3673475" cy="6413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r>
              <a:rPr lang="en-AU" sz="1800">
                <a:latin typeface="FoundationBold"/>
              </a:rPr>
              <a:t>You can find the book code under this heading.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1348572"/>
            <a:ext cx="12642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13556" y="311468"/>
            <a:ext cx="8229600" cy="1143000"/>
          </a:xfrm>
        </p:spPr>
        <p:txBody>
          <a:bodyPr/>
          <a:lstStyle/>
          <a:p>
            <a:pPr eaLnBrk="1" hangingPunct="1"/>
            <a:r>
              <a:rPr lang="en-AU" sz="4000" dirty="0" smtClean="0"/>
              <a:t>Once you have got your list and found the book’s code, you can add  them to your </a:t>
            </a:r>
            <a:r>
              <a:rPr lang="en-AU" sz="4000" smtClean="0"/>
              <a:t>own records.</a:t>
            </a:r>
            <a:endParaRPr lang="en-AU" sz="4000" dirty="0" smtClean="0"/>
          </a:p>
        </p:txBody>
      </p:sp>
      <p:pic>
        <p:nvPicPr>
          <p:cNvPr id="25602" name="Picture 4" descr="PRC - Logged in as Shauna D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7602537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1547813" y="2781300"/>
            <a:ext cx="4392612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580063" y="2636838"/>
            <a:ext cx="1223962" cy="646112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>
                <a:solidFill>
                  <a:schemeClr val="tx1"/>
                </a:solidFill>
              </a:rPr>
              <a:t>Click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6296" y="2406005"/>
            <a:ext cx="106082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2020</a:t>
            </a:r>
            <a:endParaRPr lang="en-AU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99592" y="2406005"/>
            <a:ext cx="1944216" cy="288082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Foundation Handwriti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Foundation Handwriting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Foundation Handwriting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533</TotalTime>
  <Words>672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Comic Sans MS</vt:lpstr>
      <vt:lpstr>Foundation Handwriting</vt:lpstr>
      <vt:lpstr>FoundationBold</vt:lpstr>
      <vt:lpstr>Times New Roman</vt:lpstr>
      <vt:lpstr>Verdana</vt:lpstr>
      <vt:lpstr>Default Design</vt:lpstr>
      <vt:lpstr>PowerPoint Presentation</vt:lpstr>
      <vt:lpstr>Premier’s Reading Challenge</vt:lpstr>
      <vt:lpstr>PowerPoint Presentation</vt:lpstr>
      <vt:lpstr>Premier’s Reading Challenge Rules.</vt:lpstr>
      <vt:lpstr>After you’ve successfully logged in, this page will show up on your screen.</vt:lpstr>
      <vt:lpstr>PowerPoint Presentation</vt:lpstr>
      <vt:lpstr>Downloading the Book List  .</vt:lpstr>
      <vt:lpstr>Book List (PDF version).</vt:lpstr>
      <vt:lpstr>Once you have got your list and found the book’s code, you can add  them to your own records.</vt:lpstr>
      <vt:lpstr>Registering books</vt:lpstr>
      <vt:lpstr>PowerPoint Presentation</vt:lpstr>
    </vt:vector>
  </TitlesOfParts>
  <Company>NSW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Premier’s Reading Challenge  Seminar</dc:title>
  <dc:creator>DET User</dc:creator>
  <cp:lastModifiedBy>Lorraine HUSAREK</cp:lastModifiedBy>
  <cp:revision>26</cp:revision>
  <dcterms:created xsi:type="dcterms:W3CDTF">2011-03-27T23:40:18Z</dcterms:created>
  <dcterms:modified xsi:type="dcterms:W3CDTF">2020-05-01T06:21:15Z</dcterms:modified>
</cp:coreProperties>
</file>